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86336"/>
  </p:normalViewPr>
  <p:slideViewPr>
    <p:cSldViewPr snapToGrid="0">
      <p:cViewPr varScale="1">
        <p:scale>
          <a:sx n="117" d="100"/>
          <a:sy n="117" d="100"/>
        </p:scale>
        <p:origin x="192" y="3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997114-0730-C549-8775-022000231614}" type="datetimeFigureOut">
              <a:rPr lang="en-EE" smtClean="0"/>
              <a:t>04.03.2025</a:t>
            </a:fld>
            <a:endParaRPr lang="en-E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E9929-4663-9E4B-80F4-8F7DCE85EEA0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66477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E9929-4663-9E4B-80F4-8F7DCE85EEA0}" type="slidenum">
              <a:rPr lang="en-EE" smtClean="0"/>
              <a:t>1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2180185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E9929-4663-9E4B-80F4-8F7DCE85EEA0}" type="slidenum">
              <a:rPr lang="en-EE" smtClean="0"/>
              <a:t>2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2929644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E9929-4663-9E4B-80F4-8F7DCE85EEA0}" type="slidenum">
              <a:rPr lang="en-EE" smtClean="0"/>
              <a:t>3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636730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E9929-4663-9E4B-80F4-8F7DCE85EEA0}" type="slidenum">
              <a:rPr lang="en-EE" smtClean="0"/>
              <a:t>4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950952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E9929-4663-9E4B-80F4-8F7DCE85EEA0}" type="slidenum">
              <a:rPr lang="en-EE" smtClean="0"/>
              <a:t>5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864268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E9929-4663-9E4B-80F4-8F7DCE85EEA0}" type="slidenum">
              <a:rPr lang="en-EE" smtClean="0"/>
              <a:t>6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2957550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E9929-4663-9E4B-80F4-8F7DCE85EEA0}" type="slidenum">
              <a:rPr lang="en-EE" smtClean="0"/>
              <a:t>7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2412829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E9929-4663-9E4B-80F4-8F7DCE85EEA0}" type="slidenum">
              <a:rPr lang="en-EE" smtClean="0"/>
              <a:t>8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282849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E9929-4663-9E4B-80F4-8F7DCE85EEA0}" type="slidenum">
              <a:rPr lang="en-EE" smtClean="0"/>
              <a:t>9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29389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04.03.2025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878960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04.03.2025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657986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04.03.2025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42842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04.03.2025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849344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04.03.2025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069262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04.03.2025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45695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04.03.2025</a:t>
            </a:fld>
            <a:endParaRPr lang="en-E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17254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04.03.2025</a:t>
            </a:fld>
            <a:endParaRPr lang="en-E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426239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04.03.2025</a:t>
            </a:fld>
            <a:endParaRPr lang="en-E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157668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04.03.2025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222676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04.03.2025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799049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46BA7478-A19A-9540-9A96-0C096A7C5D2F}" type="datetimeFigureOut">
              <a:rPr lang="en-EE" smtClean="0"/>
              <a:t>04.03.2025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0201023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BA3171-FD04-01F0-D7AA-96A371FA0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9574" y="843107"/>
            <a:ext cx="5200379" cy="3566160"/>
          </a:xfrm>
        </p:spPr>
        <p:txBody>
          <a:bodyPr anchor="b">
            <a:normAutofit/>
          </a:bodyPr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sz="3200" dirty="0"/>
              <a:t>مقابله با عدم قطعیت</a:t>
            </a:r>
            <a:endParaRPr lang="en-EE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9931F0-0BC9-6CF2-E581-31B43DD52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3757" y="4600362"/>
            <a:ext cx="5193323" cy="1572768"/>
          </a:xfrm>
        </p:spPr>
        <p:txBody>
          <a:bodyPr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b="1" i="0" dirty="0">
                <a:effectLst/>
                <a:latin typeface="CoFo Brilliant"/>
              </a:rPr>
              <a:t>Dealing with Uncertainty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ED2E5-4EB0-56EF-135C-4D723B9B8348}"/>
              </a:ext>
            </a:extLst>
          </p:cNvPr>
          <p:cNvSpPr txBox="1"/>
          <p:nvPr/>
        </p:nvSpPr>
        <p:spPr>
          <a:xfrm>
            <a:off x="1534510" y="1219199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فصل سوم – درس اول</a:t>
            </a:r>
            <a:endParaRPr lang="en-E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3897BA-7716-F8B7-A96E-D40D0AFAF08C}"/>
              </a:ext>
            </a:extLst>
          </p:cNvPr>
          <p:cNvSpPr txBox="1"/>
          <p:nvPr/>
        </p:nvSpPr>
        <p:spPr>
          <a:xfrm>
            <a:off x="7726911" y="6293543"/>
            <a:ext cx="2398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/>
              <a:t>نام فصل : پیش بینی با احتمال</a:t>
            </a:r>
            <a:endParaRPr lang="en-GB" dirty="0"/>
          </a:p>
          <a:p>
            <a:pPr marL="0" algn="r" defTabSz="457200" rtl="1" eaLnBrk="1" latinLnBrk="0" hangingPunct="1"/>
            <a:endParaRPr lang="en-E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97BA73-FEEE-8CDC-5CCE-F4ACCAB13C05}"/>
              </a:ext>
            </a:extLst>
          </p:cNvPr>
          <p:cNvSpPr txBox="1"/>
          <p:nvPr/>
        </p:nvSpPr>
        <p:spPr>
          <a:xfrm>
            <a:off x="10373932" y="6298473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 dirty="0"/>
              <a:t>دوره تحلیل داده</a:t>
            </a:r>
            <a:endParaRPr lang="en-EE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3DB5B8-F01E-7193-8857-5854BFE81E05}"/>
              </a:ext>
            </a:extLst>
          </p:cNvPr>
          <p:cNvSpPr txBox="1"/>
          <p:nvPr/>
        </p:nvSpPr>
        <p:spPr>
          <a:xfrm>
            <a:off x="414912" y="6378168"/>
            <a:ext cx="1536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en-EE" dirty="0"/>
              <a:t>Data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AD403-D9EC-2E56-0052-5FD330DFB65F}"/>
              </a:ext>
            </a:extLst>
          </p:cNvPr>
          <p:cNvSpPr txBox="1"/>
          <p:nvPr/>
        </p:nvSpPr>
        <p:spPr>
          <a:xfrm>
            <a:off x="2289157" y="6368586"/>
            <a:ext cx="3791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E" dirty="0"/>
              <a:t>Chapter: </a:t>
            </a:r>
            <a:r>
              <a:rPr lang="en-GB" sz="1800" b="0" i="0" dirty="0">
                <a:effectLst/>
                <a:latin typeface="Roboto" panose="02000000000000000000" pitchFamily="2" charset="0"/>
              </a:rPr>
              <a:t>Predicting with Probability</a:t>
            </a:r>
            <a:endParaRPr lang="en-GB" b="1" i="0" dirty="0">
              <a:effectLst/>
              <a:latin typeface="CoFo Brilliant"/>
            </a:endParaRPr>
          </a:p>
          <a:p>
            <a:endParaRPr lang="en-EE" dirty="0"/>
          </a:p>
        </p:txBody>
      </p:sp>
      <p:pic>
        <p:nvPicPr>
          <p:cNvPr id="11" name="Picture 10" descr="A logo on a black background&#10;&#10;Description automatically generated">
            <a:extLst>
              <a:ext uri="{FF2B5EF4-FFF2-40B4-BE49-F238E27FC236}">
                <a16:creationId xmlns:a16="http://schemas.microsoft.com/office/drawing/2014/main" id="{10A4E5C9-3ACB-4D76-D01F-CD6812496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030" y="-282493"/>
            <a:ext cx="7422986" cy="7422986"/>
          </a:xfrm>
          <a:prstGeom prst="rect">
            <a:avLst/>
          </a:prstGeom>
        </p:spPr>
      </p:pic>
      <p:pic>
        <p:nvPicPr>
          <p:cNvPr id="13" name="Picture 12" descr="A green and white logo&#10;&#10;AI-generated content may be incorrect.">
            <a:extLst>
              <a:ext uri="{FF2B5EF4-FFF2-40B4-BE49-F238E27FC236}">
                <a16:creationId xmlns:a16="http://schemas.microsoft.com/office/drawing/2014/main" id="{7F8CC7DB-120E-225F-6C8D-9ED1844D6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453" y="5960100"/>
            <a:ext cx="8255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6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00E8BA7-E181-6085-2723-BC1BDE1D1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105" y="4596552"/>
            <a:ext cx="4522895" cy="226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5318F5-B4EC-3174-8FF3-9D305CAF31EA}"/>
              </a:ext>
            </a:extLst>
          </p:cNvPr>
          <p:cNvSpPr txBox="1"/>
          <p:nvPr/>
        </p:nvSpPr>
        <p:spPr>
          <a:xfrm>
            <a:off x="6514490" y="1002304"/>
            <a:ext cx="5309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ببینیم </a:t>
            </a:r>
            <a:r>
              <a:rPr lang="fa-IR" dirty="0" err="1"/>
              <a:t>داده‌های</a:t>
            </a:r>
            <a:r>
              <a:rPr lang="fa-IR" dirty="0"/>
              <a:t> مربوط به وضعیت پرواز در سال 2022 چه </a:t>
            </a:r>
            <a:r>
              <a:rPr lang="fa-IR" dirty="0" err="1"/>
              <a:t>می‌گویند</a:t>
            </a:r>
            <a:r>
              <a:rPr lang="fa-IR" dirty="0"/>
              <a:t>.</a:t>
            </a:r>
            <a:endParaRPr lang="en-EE" dirty="0"/>
          </a:p>
        </p:txBody>
      </p:sp>
      <p:pic>
        <p:nvPicPr>
          <p:cNvPr id="5" name="Screen Recording 2025-02-10 at 00.04.53">
            <a:hlinkClick r:id="" action="ppaction://media"/>
            <a:extLst>
              <a:ext uri="{FF2B5EF4-FFF2-40B4-BE49-F238E27FC236}">
                <a16:creationId xmlns:a16="http://schemas.microsoft.com/office/drawing/2014/main" id="{A0EF65BA-D18A-3624-ABCE-87973D3FA8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8043" y="484020"/>
            <a:ext cx="5727957" cy="5253264"/>
          </a:xfrm>
          <a:prstGeom prst="rect">
            <a:avLst/>
          </a:prstGeom>
        </p:spPr>
      </p:pic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1E7E5B63-49F7-8D89-586F-94614D4111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5827" y="4233998"/>
            <a:ext cx="3243396" cy="324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8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A2C1F5-B956-F65E-5B45-3C8F3C62F6A8}"/>
              </a:ext>
            </a:extLst>
          </p:cNvPr>
          <p:cNvSpPr txBox="1"/>
          <p:nvPr/>
        </p:nvSpPr>
        <p:spPr>
          <a:xfrm>
            <a:off x="3510644" y="881743"/>
            <a:ext cx="817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در سال ۲۰۲۲ حدود ۲۸ میلیون پرواز انجام شد. چه کسری از این پروازها با برخورد صاعقه مواجه شدند؟</a:t>
            </a:r>
            <a:endParaRPr lang="en-E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48A837-FDBC-91A4-85E4-C3E68F812C54}"/>
                  </a:ext>
                </a:extLst>
              </p:cNvPr>
              <p:cNvSpPr txBox="1"/>
              <p:nvPr/>
            </p:nvSpPr>
            <p:spPr>
              <a:xfrm>
                <a:off x="504117" y="1251075"/>
                <a:ext cx="3177473" cy="7016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EE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EE" sz="2400"/>
                          <m:t>13</m:t>
                        </m:r>
                      </m:num>
                      <m:den>
                        <m:r>
                          <a:rPr lang="en-EE" sz="2400" i="1">
                            <a:latin typeface="Cambria Math" panose="02040503050406030204" pitchFamily="18" charset="0"/>
                          </a:rPr>
                          <m:t> 28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EE" sz="2400" i="1">
                            <a:latin typeface="Cambria Math" panose="02040503050406030204" pitchFamily="18" charset="0"/>
                          </a:rPr>
                          <m:t>000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EE" sz="2400" i="1">
                            <a:latin typeface="Cambria Math" panose="02040503050406030204" pitchFamily="18" charset="0"/>
                          </a:rPr>
                          <m:t>000 </m:t>
                        </m:r>
                      </m:den>
                    </m:f>
                  </m:oMath>
                </a14:m>
                <a:r>
                  <a:rPr lang="en-EE" sz="2400" dirty="0"/>
                  <a:t> ≈ 0.0000005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48A837-FDBC-91A4-85E4-C3E68F812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117" y="1251075"/>
                <a:ext cx="3177473" cy="701667"/>
              </a:xfrm>
              <a:prstGeom prst="rect">
                <a:avLst/>
              </a:prstGeom>
              <a:blipFill>
                <a:blip r:embed="rId3"/>
                <a:stretch>
                  <a:fillRect l="-797" r="-2390" b="-12500"/>
                </a:stretch>
              </a:blipFill>
            </p:spPr>
            <p:txBody>
              <a:bodyPr/>
              <a:lstStyle/>
              <a:p>
                <a:r>
                  <a:rPr lang="en-E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D5CF409-637F-7815-5C7D-EFB6004B3DE5}"/>
              </a:ext>
            </a:extLst>
          </p:cNvPr>
          <p:cNvSpPr txBox="1"/>
          <p:nvPr/>
        </p:nvSpPr>
        <p:spPr>
          <a:xfrm>
            <a:off x="1583872" y="2465614"/>
            <a:ext cx="10347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در سال ۲۰۲۲ تعداد کمی از پروازها </a:t>
            </a:r>
            <a:r>
              <a:rPr lang="fa-IR" dirty="0" err="1"/>
              <a:t>به‌طور</a:t>
            </a:r>
            <a:r>
              <a:rPr lang="fa-IR" dirty="0"/>
              <a:t> جدی تحت تأثیر صاعقه قرار گرفتند، بنابراین احتمالاً برای پرواز بعدی جای نگرانی نیست.</a:t>
            </a:r>
          </a:p>
          <a:p>
            <a:endParaRPr lang="en-E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C9120C-1EF8-3277-9443-084DD255C798}"/>
              </a:ext>
            </a:extLst>
          </p:cNvPr>
          <p:cNvSpPr txBox="1"/>
          <p:nvPr/>
        </p:nvSpPr>
        <p:spPr>
          <a:xfrm>
            <a:off x="2864986" y="3351111"/>
            <a:ext cx="6462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1"/>
            <a:r>
              <a:rPr lang="fa-I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استفاده از </a:t>
            </a:r>
            <a:r>
              <a:rPr lang="fa-IR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داده‌ها</a:t>
            </a:r>
            <a:r>
              <a:rPr lang="fa-I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برای </a:t>
            </a:r>
            <a:r>
              <a:rPr lang="fa-IR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پیش‌بینی</a:t>
            </a:r>
            <a:r>
              <a:rPr lang="fa-I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آینده به این شکل بر یک فرضیه بزرگ استوار است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.</a:t>
            </a:r>
            <a:endParaRPr lang="fa-IR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E982CE4B-72AF-A412-6126-68E3EF771C76}"/>
              </a:ext>
            </a:extLst>
          </p:cNvPr>
          <p:cNvSpPr/>
          <p:nvPr/>
        </p:nvSpPr>
        <p:spPr>
          <a:xfrm>
            <a:off x="3360964" y="3955856"/>
            <a:ext cx="5470071" cy="1306286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365C66-9D2F-1A32-867E-60285E02BF63}"/>
              </a:ext>
            </a:extLst>
          </p:cNvPr>
          <p:cNvSpPr txBox="1"/>
          <p:nvPr/>
        </p:nvSpPr>
        <p:spPr>
          <a:xfrm>
            <a:off x="3647250" y="4316611"/>
            <a:ext cx="4897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3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آینده مانند گذشته رفتار خواهد کرد.</a:t>
            </a:r>
            <a:endParaRPr lang="en-EE" sz="32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AEBD455B-3AF7-9DCC-8067-5B423A3F8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8000" y="4239841"/>
            <a:ext cx="3243396" cy="324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1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ine graph with numbers and a line showing the price of a stock market&#10;&#10;AI-generated content may be incorrect.">
            <a:extLst>
              <a:ext uri="{FF2B5EF4-FFF2-40B4-BE49-F238E27FC236}">
                <a16:creationId xmlns:a16="http://schemas.microsoft.com/office/drawing/2014/main" id="{62ACE816-66BE-5BC7-2AC1-D2B9C1A4E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93" y="730250"/>
            <a:ext cx="6311900" cy="5397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D5CB73-EFAE-E62C-8B35-AE97F5E251C2}"/>
              </a:ext>
            </a:extLst>
          </p:cNvPr>
          <p:cNvSpPr txBox="1"/>
          <p:nvPr/>
        </p:nvSpPr>
        <p:spPr>
          <a:xfrm>
            <a:off x="7197969" y="1160584"/>
            <a:ext cx="4392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آیا در اینجا آینده مانند گذشته رفتار می کند سازگار است؟</a:t>
            </a:r>
            <a:endParaRPr lang="en-E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F1A594-688B-1030-33F7-2F44D2F0DBC3}"/>
              </a:ext>
            </a:extLst>
          </p:cNvPr>
          <p:cNvSpPr txBox="1"/>
          <p:nvPr/>
        </p:nvSpPr>
        <p:spPr>
          <a:xfrm>
            <a:off x="7104185" y="2168769"/>
            <a:ext cx="4486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err="1"/>
              <a:t>نمی</a:t>
            </a:r>
            <a:r>
              <a:rPr lang="fa-IR" dirty="0"/>
              <a:t> توان صرفا از روی تعداد صاعقه های رخ داده راجع به پرواز بعدی نظر داد.</a:t>
            </a:r>
            <a:endParaRPr lang="en-EE" dirty="0"/>
          </a:p>
        </p:txBody>
      </p:sp>
      <p:pic>
        <p:nvPicPr>
          <p:cNvPr id="4" name="Picture 3" descr="A logo on a black background&#10;&#10;Description automatically generated">
            <a:extLst>
              <a:ext uri="{FF2B5EF4-FFF2-40B4-BE49-F238E27FC236}">
                <a16:creationId xmlns:a16="http://schemas.microsoft.com/office/drawing/2014/main" id="{561A1390-23AC-B87B-E104-D4EA76911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8000" y="4239841"/>
            <a:ext cx="3243396" cy="324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3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line graph with numbers and a line showing the price of a stock market&#10;&#10;AI-generated content may be incorrect.">
            <a:extLst>
              <a:ext uri="{FF2B5EF4-FFF2-40B4-BE49-F238E27FC236}">
                <a16:creationId xmlns:a16="http://schemas.microsoft.com/office/drawing/2014/main" id="{DB251BA8-A14F-E73A-B8F3-B3E21D901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918" y="3731537"/>
            <a:ext cx="2413049" cy="206315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BDCD00-BA97-40D8-93CD-0A9CA931B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2080" y="3429000"/>
            <a:ext cx="2636520" cy="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graph with a line going down&#10;&#10;AI-generated content may be incorrect.">
            <a:extLst>
              <a:ext uri="{FF2B5EF4-FFF2-40B4-BE49-F238E27FC236}">
                <a16:creationId xmlns:a16="http://schemas.microsoft.com/office/drawing/2014/main" id="{C0C74FC3-1FF4-8B04-4BD4-81CDBA699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575" y="1613947"/>
            <a:ext cx="4280077" cy="367016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631E40-F51C-4828-B23B-DF9035132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line graph with numbers and a line&#10;&#10;AI-generated content may be incorrect.">
            <a:extLst>
              <a:ext uri="{FF2B5EF4-FFF2-40B4-BE49-F238E27FC236}">
                <a16:creationId xmlns:a16="http://schemas.microsoft.com/office/drawing/2014/main" id="{872393BF-9527-9A05-027E-A881FD9C4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7918" y="1063306"/>
            <a:ext cx="2384839" cy="20630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2F9186-9DDB-7696-958B-BDA4EB66B832}"/>
              </a:ext>
            </a:extLst>
          </p:cNvPr>
          <p:cNvSpPr txBox="1"/>
          <p:nvPr/>
        </p:nvSpPr>
        <p:spPr>
          <a:xfrm>
            <a:off x="5767754" y="8786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dirty="0"/>
              <a:t>تعداد پروازها در سال ۲۰۲۰ به دلیل </a:t>
            </a:r>
            <a:r>
              <a:rPr lang="fa-IR" dirty="0" err="1"/>
              <a:t>همه‌گیری</a:t>
            </a:r>
            <a:r>
              <a:rPr lang="fa-IR" dirty="0"/>
              <a:t> ویروس </a:t>
            </a:r>
            <a:r>
              <a:rPr lang="fa-IR" dirty="0" err="1"/>
              <a:t>کرونا</a:t>
            </a:r>
            <a:r>
              <a:rPr lang="fa-IR" dirty="0"/>
              <a:t> کاهش یافت.</a:t>
            </a:r>
            <a:endParaRPr lang="en-E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950A29-3BC6-12E9-8DC3-0984620454C3}"/>
              </a:ext>
            </a:extLst>
          </p:cNvPr>
          <p:cNvSpPr txBox="1"/>
          <p:nvPr/>
        </p:nvSpPr>
        <p:spPr>
          <a:xfrm>
            <a:off x="4173904" y="5565313"/>
            <a:ext cx="7689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/>
              <a:t>نسبت این دو در طول </a:t>
            </a:r>
            <a:r>
              <a:rPr lang="fa-IR" dirty="0" err="1"/>
              <a:t>سال‌ها</a:t>
            </a:r>
            <a:r>
              <a:rPr lang="fa-IR" dirty="0"/>
              <a:t> همواره کم </a:t>
            </a:r>
            <a:r>
              <a:rPr lang="fa-IR" dirty="0" err="1"/>
              <a:t>بوده‌اند</a:t>
            </a:r>
            <a:r>
              <a:rPr lang="fa-IR" dirty="0"/>
              <a:t>، بنابراین به نظر </a:t>
            </a:r>
            <a:r>
              <a:rPr lang="fa-IR" dirty="0" err="1"/>
              <a:t>می‌رسد</a:t>
            </a:r>
            <a:r>
              <a:rPr lang="fa-IR" dirty="0"/>
              <a:t> </a:t>
            </a:r>
            <a:r>
              <a:rPr lang="fa-IR" dirty="0" err="1"/>
              <a:t>می‌توان</a:t>
            </a:r>
            <a:r>
              <a:rPr lang="fa-IR" dirty="0"/>
              <a:t> با اطمینان فرض کرد که در آینده نزدیک نیز کم باقی خواهند ماند.</a:t>
            </a:r>
            <a:endParaRPr lang="en-EE" dirty="0"/>
          </a:p>
        </p:txBody>
      </p:sp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341BDD75-3F2D-2414-6782-A301DB690F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81567" y="4266780"/>
            <a:ext cx="3243396" cy="324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88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2025-02-10 at 18.38.55">
            <a:hlinkClick r:id="" action="ppaction://media"/>
            <a:extLst>
              <a:ext uri="{FF2B5EF4-FFF2-40B4-BE49-F238E27FC236}">
                <a16:creationId xmlns:a16="http://schemas.microsoft.com/office/drawing/2014/main" id="{08F6AD7D-A93F-C66D-BE11-DD7F753D67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7664" y="331043"/>
            <a:ext cx="6755266" cy="61959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4248CE-8C35-2A81-AF36-F34630694BC3}"/>
              </a:ext>
            </a:extLst>
          </p:cNvPr>
          <p:cNvSpPr txBox="1"/>
          <p:nvPr/>
        </p:nvSpPr>
        <p:spPr>
          <a:xfrm>
            <a:off x="7102930" y="1204546"/>
            <a:ext cx="4854609" cy="1296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dirty="0"/>
              <a:t>الگوهای موجود اگر در طول زمان تکرار شود، انتظار </a:t>
            </a:r>
            <a:r>
              <a:rPr lang="fa-IR" dirty="0" err="1"/>
              <a:t>می‌رود</a:t>
            </a:r>
            <a:r>
              <a:rPr lang="fa-IR" dirty="0"/>
              <a:t> که تعداد برخوردها در آینده از موارد ناشی از صاعقه بیشتر باشد.</a:t>
            </a:r>
            <a:endParaRPr lang="en-EE" dirty="0"/>
          </a:p>
        </p:txBody>
      </p:sp>
      <p:pic>
        <p:nvPicPr>
          <p:cNvPr id="7" name="Picture 6" descr="A logo on a black background&#10;&#10;Description automatically generated">
            <a:extLst>
              <a:ext uri="{FF2B5EF4-FFF2-40B4-BE49-F238E27FC236}">
                <a16:creationId xmlns:a16="http://schemas.microsoft.com/office/drawing/2014/main" id="{D2ED31AF-868B-5998-1799-7201D660E2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8000" y="4239841"/>
            <a:ext cx="3243396" cy="324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6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0870AA7-105A-1286-0EF1-2AF9B68B9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06" y="373426"/>
            <a:ext cx="6653265" cy="61111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25FB30-5A33-B984-0653-64538BAE758F}"/>
              </a:ext>
            </a:extLst>
          </p:cNvPr>
          <p:cNvSpPr txBox="1"/>
          <p:nvPr/>
        </p:nvSpPr>
        <p:spPr>
          <a:xfrm>
            <a:off x="6656195" y="996461"/>
            <a:ext cx="5314833" cy="880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dirty="0"/>
              <a:t>این موارد درصدی بسیار ناچیز از </a:t>
            </a:r>
            <a:r>
              <a:rPr lang="fa-IR" dirty="0" err="1"/>
              <a:t>میلیون‌ها</a:t>
            </a:r>
            <a:r>
              <a:rPr lang="fa-IR" dirty="0"/>
              <a:t> پروازی را تشکیل </a:t>
            </a:r>
            <a:r>
              <a:rPr lang="fa-IR" dirty="0" err="1"/>
              <a:t>می‌دهند</a:t>
            </a:r>
            <a:r>
              <a:rPr lang="fa-IR" dirty="0"/>
              <a:t> که هر سال انجام </a:t>
            </a:r>
            <a:r>
              <a:rPr lang="fa-IR" dirty="0" err="1"/>
              <a:t>می‌شود</a:t>
            </a:r>
            <a:r>
              <a:rPr lang="fa-IR" dirty="0"/>
              <a:t>.</a:t>
            </a:r>
            <a:endParaRPr lang="en-EE" dirty="0"/>
          </a:p>
        </p:txBody>
      </p:sp>
      <p:pic>
        <p:nvPicPr>
          <p:cNvPr id="7" name="Picture 6" descr="A logo on a black background&#10;&#10;Description automatically generated">
            <a:extLst>
              <a:ext uri="{FF2B5EF4-FFF2-40B4-BE49-F238E27FC236}">
                <a16:creationId xmlns:a16="http://schemas.microsoft.com/office/drawing/2014/main" id="{397342BD-78AB-A197-DAE2-DD1478C6B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8000" y="4239841"/>
            <a:ext cx="3243396" cy="324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50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35B0A70-9E03-7C18-5D24-9D09B3DD7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64" y="352948"/>
            <a:ext cx="5622513" cy="370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B2BEC3-EB51-038B-F8ED-CF3759E45D4B}"/>
              </a:ext>
            </a:extLst>
          </p:cNvPr>
          <p:cNvSpPr txBox="1"/>
          <p:nvPr/>
        </p:nvSpPr>
        <p:spPr>
          <a:xfrm>
            <a:off x="2848708" y="4960116"/>
            <a:ext cx="8553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457200" rtl="1" eaLnBrk="1" latinLnBrk="0" hangingPunct="1"/>
            <a:r>
              <a:rPr lang="fa-IR" dirty="0"/>
              <a:t>هرچه یک نتیجه در </a:t>
            </a:r>
            <a:r>
              <a:rPr lang="fa-IR" dirty="0" err="1"/>
              <a:t>داده‌های</a:t>
            </a:r>
            <a:r>
              <a:rPr lang="fa-IR" dirty="0"/>
              <a:t> گذشته بیشتر دیده شود، </a:t>
            </a:r>
            <a:r>
              <a:rPr lang="fa-IR" dirty="0" err="1"/>
              <a:t>پیش‌بینی</a:t>
            </a:r>
            <a:r>
              <a:rPr lang="fa-IR" dirty="0"/>
              <a:t> </a:t>
            </a:r>
            <a:r>
              <a:rPr lang="fa-IR" dirty="0" err="1"/>
              <a:t>می‌شود</a:t>
            </a:r>
            <a:r>
              <a:rPr lang="fa-IR" dirty="0"/>
              <a:t> که در آینده نیز به همان نسبت رخ دهد. این مفهوم معمولاً در تحلیل </a:t>
            </a:r>
            <a:r>
              <a:rPr lang="fa-IR" dirty="0" err="1"/>
              <a:t>داده‌ها</a:t>
            </a:r>
            <a:r>
              <a:rPr lang="fa-IR" dirty="0"/>
              <a:t> و </a:t>
            </a:r>
            <a:r>
              <a:rPr lang="fa-IR" dirty="0" err="1"/>
              <a:t>پیش‌بینی</a:t>
            </a:r>
            <a:r>
              <a:rPr lang="fa-IR" dirty="0"/>
              <a:t> روندها به کار </a:t>
            </a:r>
            <a:r>
              <a:rPr lang="fa-IR" dirty="0" err="1"/>
              <a:t>می‌رود</a:t>
            </a:r>
            <a:r>
              <a:rPr lang="fa-IR" dirty="0"/>
              <a:t>.</a:t>
            </a:r>
            <a:endParaRPr lang="en-EE" dirty="0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E582CBE6-EFCB-42AB-BF0F-1144B8AFAF30}"/>
              </a:ext>
            </a:extLst>
          </p:cNvPr>
          <p:cNvSpPr/>
          <p:nvPr/>
        </p:nvSpPr>
        <p:spPr>
          <a:xfrm>
            <a:off x="2754923" y="4572000"/>
            <a:ext cx="8815754" cy="135987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EE">
              <a:solidFill>
                <a:schemeClr val="tx1"/>
              </a:solidFill>
            </a:endParaRPr>
          </a:p>
        </p:txBody>
      </p:sp>
      <p:pic>
        <p:nvPicPr>
          <p:cNvPr id="6" name="Picture 5" descr="A logo on a black background&#10;&#10;Description automatically generated">
            <a:extLst>
              <a:ext uri="{FF2B5EF4-FFF2-40B4-BE49-F238E27FC236}">
                <a16:creationId xmlns:a16="http://schemas.microsoft.com/office/drawing/2014/main" id="{25AC2ED0-6F6A-1B3E-E7BB-59900C87B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28" y="3886341"/>
            <a:ext cx="2793880" cy="279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577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7BC13269-5D0F-C353-472F-4F588ED1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797" y="-434893"/>
            <a:ext cx="7422986" cy="742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15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4104</TotalTime>
  <Words>268</Words>
  <Application>Microsoft Macintosh PowerPoint</Application>
  <PresentationFormat>Widescreen</PresentationFormat>
  <Paragraphs>29</Paragraphs>
  <Slides>9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Aptos</vt:lpstr>
      <vt:lpstr>Aptos Display</vt:lpstr>
      <vt:lpstr>Arial</vt:lpstr>
      <vt:lpstr>Cambria Math</vt:lpstr>
      <vt:lpstr>CoFo Brilliant</vt:lpstr>
      <vt:lpstr>Roboto</vt:lpstr>
      <vt:lpstr>Office Theme</vt:lpstr>
      <vt:lpstr>مقابله با عدم قطعیت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Mohammadhossein Bagheri</dc:creator>
  <cp:lastModifiedBy>Mohammadhossein Bagheri</cp:lastModifiedBy>
  <cp:revision>29</cp:revision>
  <dcterms:created xsi:type="dcterms:W3CDTF">2024-11-14T17:21:55Z</dcterms:created>
  <dcterms:modified xsi:type="dcterms:W3CDTF">2025-03-04T20:49:13Z</dcterms:modified>
</cp:coreProperties>
</file>